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70" r:id="rId4"/>
    <p:sldId id="258" r:id="rId5"/>
    <p:sldId id="259" r:id="rId6"/>
    <p:sldId id="271" r:id="rId7"/>
    <p:sldId id="272" r:id="rId8"/>
    <p:sldId id="273" r:id="rId9"/>
    <p:sldId id="260" r:id="rId10"/>
    <p:sldId id="274" r:id="rId11"/>
    <p:sldId id="275" r:id="rId12"/>
    <p:sldId id="276" r:id="rId13"/>
    <p:sldId id="277" r:id="rId14"/>
    <p:sldId id="278" r:id="rId15"/>
    <p:sldId id="279" r:id="rId16"/>
    <p:sldId id="280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5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4B5CDF-F574-402B-86DD-712050FF6B37}" type="datetimeFigureOut">
              <a:rPr lang="en-US" smtClean="0"/>
              <a:pPr/>
              <a:t>10/3/2017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AD700A-7092-4B9D-A7A1-2500A63E742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4B5CDF-F574-402B-86DD-712050FF6B37}" type="datetimeFigureOut">
              <a:rPr lang="en-US" smtClean="0"/>
              <a:pPr/>
              <a:t>10/3/2017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AD700A-7092-4B9D-A7A1-2500A63E742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4B5CDF-F574-402B-86DD-712050FF6B37}" type="datetimeFigureOut">
              <a:rPr lang="en-US" smtClean="0"/>
              <a:pPr/>
              <a:t>10/3/2017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AD700A-7092-4B9D-A7A1-2500A63E742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4B5CDF-F574-402B-86DD-712050FF6B37}" type="datetimeFigureOut">
              <a:rPr lang="en-US" smtClean="0"/>
              <a:pPr/>
              <a:t>10/3/2017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AD700A-7092-4B9D-A7A1-2500A63E742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4B5CDF-F574-402B-86DD-712050FF6B37}" type="datetimeFigureOut">
              <a:rPr lang="en-US" smtClean="0"/>
              <a:pPr/>
              <a:t>10/3/2017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AD700A-7092-4B9D-A7A1-2500A63E742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4B5CDF-F574-402B-86DD-712050FF6B37}" type="datetimeFigureOut">
              <a:rPr lang="en-US" smtClean="0"/>
              <a:pPr/>
              <a:t>10/3/2017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AD700A-7092-4B9D-A7A1-2500A63E742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4B5CDF-F574-402B-86DD-712050FF6B37}" type="datetimeFigureOut">
              <a:rPr lang="en-US" smtClean="0"/>
              <a:pPr/>
              <a:t>10/3/2017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AD700A-7092-4B9D-A7A1-2500A63E742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4B5CDF-F574-402B-86DD-712050FF6B37}" type="datetimeFigureOut">
              <a:rPr lang="en-US" smtClean="0"/>
              <a:pPr/>
              <a:t>10/3/2017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AD700A-7092-4B9D-A7A1-2500A63E742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4B5CDF-F574-402B-86DD-712050FF6B37}" type="datetimeFigureOut">
              <a:rPr lang="en-US" smtClean="0"/>
              <a:pPr/>
              <a:t>10/3/2017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AD700A-7092-4B9D-A7A1-2500A63E742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4B5CDF-F574-402B-86DD-712050FF6B37}" type="datetimeFigureOut">
              <a:rPr lang="en-US" smtClean="0"/>
              <a:pPr/>
              <a:t>10/3/2017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AD700A-7092-4B9D-A7A1-2500A63E742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4B5CDF-F574-402B-86DD-712050FF6B37}" type="datetimeFigureOut">
              <a:rPr lang="en-US" smtClean="0"/>
              <a:pPr/>
              <a:t>10/3/2017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AD700A-7092-4B9D-A7A1-2500A63E742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4B5CDF-F574-402B-86DD-712050FF6B37}" type="datetimeFigureOut">
              <a:rPr lang="en-US" smtClean="0"/>
              <a:pPr/>
              <a:t>10/3/2017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AD700A-7092-4B9D-A7A1-2500A63E742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5400" b="1" dirty="0" smtClean="0"/>
              <a:t>Theodicy</a:t>
            </a:r>
            <a:endParaRPr lang="en-US" sz="5400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The Justification of God</a:t>
            </a:r>
          </a:p>
          <a:p>
            <a:r>
              <a:rPr lang="en-US" dirty="0" smtClean="0">
                <a:solidFill>
                  <a:schemeClr val="tx1"/>
                </a:solidFill>
              </a:rPr>
              <a:t> in the face of evil.</a:t>
            </a:r>
            <a:endParaRPr lang="en-US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The Freewill Theodicy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Human freedom necessarily entails the possibility of evil.</a:t>
            </a:r>
          </a:p>
          <a:p>
            <a:r>
              <a:rPr lang="en-US" dirty="0" smtClean="0"/>
              <a:t>Human freedom requires a real ability to choose otherwise.</a:t>
            </a:r>
          </a:p>
          <a:p>
            <a:r>
              <a:rPr lang="en-US" dirty="0" smtClean="0"/>
              <a:t>Human beings, by virtue of being made in God’s image, are capable of making real moral choices.</a:t>
            </a:r>
          </a:p>
          <a:p>
            <a:r>
              <a:rPr lang="en-US" dirty="0" smtClean="0"/>
              <a:t>We are not determined machines, but free, moral beings whose choices matter.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Compatibilism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But is such human moral freedom truly compatible with divine determinism?</a:t>
            </a:r>
          </a:p>
          <a:p>
            <a:r>
              <a:rPr lang="en-US" dirty="0" smtClean="0"/>
              <a:t>Compatibilism says “</a:t>
            </a:r>
            <a:r>
              <a:rPr lang="en-US" i="1" dirty="0" smtClean="0"/>
              <a:t>yes</a:t>
            </a:r>
            <a:r>
              <a:rPr lang="en-US" dirty="0" smtClean="0"/>
              <a:t>.”</a:t>
            </a:r>
          </a:p>
          <a:p>
            <a:r>
              <a:rPr lang="en-US" dirty="0" smtClean="0"/>
              <a:t>“</a:t>
            </a:r>
            <a:r>
              <a:rPr lang="en-US" i="1" dirty="0" smtClean="0"/>
              <a:t>A person is free with respect to an action if no causal laws and/or antecedents determine it</a:t>
            </a:r>
            <a:r>
              <a:rPr lang="en-US" dirty="0" smtClean="0"/>
              <a:t>.”</a:t>
            </a:r>
          </a:p>
          <a:p>
            <a:r>
              <a:rPr lang="en-US" dirty="0" smtClean="0"/>
              <a:t>We are free in so far as we act in accord with our character and our desires.</a:t>
            </a:r>
          </a:p>
          <a:p>
            <a:r>
              <a:rPr lang="en-US" dirty="0" smtClean="0"/>
              <a:t>We are responsible for ourselves.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Even we can predict ahead of time…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    If </a:t>
            </a:r>
            <a:r>
              <a:rPr lang="en-US" dirty="0"/>
              <a:t>we know beforehand that an upright judge will not take a bribe, or that a parent will rescue their child in distress, or that a miser will clutch their hoard of gold, does our prior knowledge of their character…and </a:t>
            </a:r>
            <a:r>
              <a:rPr lang="en-US" dirty="0" smtClean="0"/>
              <a:t>thus of </a:t>
            </a:r>
            <a:r>
              <a:rPr lang="en-US" dirty="0"/>
              <a:t>their choices…in any way alter the nature of or prejudice the freedom of their moral acts in any of these cases? 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Character determines destiny!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Actions are determined by the character of our desires and affections.</a:t>
            </a:r>
          </a:p>
          <a:p>
            <a:r>
              <a:rPr lang="en-US" dirty="0" smtClean="0"/>
              <a:t>Do we not hold the criminal culpable for their crimes, and more so if they are intentional?</a:t>
            </a:r>
          </a:p>
          <a:p>
            <a:r>
              <a:rPr lang="en-US" dirty="0" smtClean="0"/>
              <a:t>Crimes do not spring out of nowhere, but have motive and method</a:t>
            </a:r>
          </a:p>
          <a:p>
            <a:r>
              <a:rPr lang="en-US" dirty="0" smtClean="0"/>
              <a:t>When people freely determine to do wrong, we hold them responsible.</a:t>
            </a: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We are morally responsible beings…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nature of a person determines their behavior.</a:t>
            </a:r>
          </a:p>
          <a:p>
            <a:r>
              <a:rPr lang="en-US" dirty="0" smtClean="0"/>
              <a:t>The responsibility for one’s nature rests with the person themselves.</a:t>
            </a:r>
          </a:p>
          <a:p>
            <a:r>
              <a:rPr lang="en-US" dirty="0" smtClean="0"/>
              <a:t>“</a:t>
            </a:r>
            <a:r>
              <a:rPr lang="en-US" i="1" dirty="0" smtClean="0"/>
              <a:t>The fault, dear Brutus, is not in our stars, but in ourselves, that we are underlings.</a:t>
            </a:r>
            <a:r>
              <a:rPr lang="en-US" dirty="0" smtClean="0"/>
              <a:t>” (Julius Caesar, 1:2)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i="1" dirty="0" err="1" smtClean="0"/>
              <a:t>Molinism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 theory of divine “</a:t>
            </a:r>
            <a:r>
              <a:rPr lang="en-US" i="1" dirty="0" smtClean="0"/>
              <a:t>middle knowledge</a:t>
            </a:r>
            <a:r>
              <a:rPr lang="en-US" dirty="0" smtClean="0"/>
              <a:t>” first advanced by the Jesuit theologian Luis de Molina.</a:t>
            </a:r>
          </a:p>
          <a:p>
            <a:r>
              <a:rPr lang="en-US" dirty="0" smtClean="0"/>
              <a:t>God knows all possible hypothetical choices and contingent futures, i.e., all counterfactuals</a:t>
            </a:r>
          </a:p>
          <a:p>
            <a:r>
              <a:rPr lang="en-US" dirty="0" smtClean="0"/>
              <a:t>God’s knowledge of the future is only a hypothetical, </a:t>
            </a:r>
            <a:r>
              <a:rPr lang="en-US" i="1" dirty="0" smtClean="0"/>
              <a:t>ad hoc</a:t>
            </a:r>
            <a:r>
              <a:rPr lang="en-US" dirty="0" smtClean="0"/>
              <a:t> knowledge. </a:t>
            </a:r>
          </a:p>
          <a:p>
            <a:r>
              <a:rPr lang="en-US" dirty="0" smtClean="0"/>
              <a:t>God adjusts to our ever changing scenarios. </a:t>
            </a:r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Divine Determinism…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nature of God’s knowledge of the future and its relationship to our moral freedom is an enigmatic antinomy.</a:t>
            </a:r>
          </a:p>
          <a:p>
            <a:r>
              <a:rPr lang="en-US" dirty="0" smtClean="0"/>
              <a:t>If both are true, then the contradiction is only apparent.</a:t>
            </a:r>
          </a:p>
          <a:p>
            <a:r>
              <a:rPr lang="en-US" dirty="0" smtClean="0"/>
              <a:t>If both are not true, then which one would you like to deny, human freedom or divine sovereignty?</a:t>
            </a:r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The Cognitive Limitation Theodicy…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Our “</a:t>
            </a:r>
            <a:r>
              <a:rPr lang="en-US" i="1" dirty="0" smtClean="0"/>
              <a:t>thimble full of wit</a:t>
            </a:r>
            <a:r>
              <a:rPr lang="en-US" dirty="0" smtClean="0"/>
              <a:t>” does not entitle us to judge the ways of God.</a:t>
            </a:r>
          </a:p>
          <a:p>
            <a:r>
              <a:rPr lang="en-US" dirty="0" smtClean="0"/>
              <a:t> Either one trusts God in spite of the evidence like Job or one curses God and dies like Job’s wife.</a:t>
            </a:r>
          </a:p>
          <a:p>
            <a:r>
              <a:rPr lang="en-US" dirty="0" smtClean="0"/>
              <a:t>“</a:t>
            </a:r>
            <a:r>
              <a:rPr lang="en-US" i="1" dirty="0" smtClean="0"/>
              <a:t>The Lord </a:t>
            </a:r>
            <a:r>
              <a:rPr lang="en-US" i="1" dirty="0" err="1" smtClean="0"/>
              <a:t>giveth</a:t>
            </a:r>
            <a:r>
              <a:rPr lang="en-US" i="1" dirty="0" smtClean="0"/>
              <a:t>, the Lord </a:t>
            </a:r>
            <a:r>
              <a:rPr lang="en-US" i="1" dirty="0" err="1" smtClean="0"/>
              <a:t>taketh</a:t>
            </a:r>
            <a:r>
              <a:rPr lang="en-US" i="1" dirty="0" smtClean="0"/>
              <a:t> away, blessed be the name of the Lord</a:t>
            </a:r>
            <a:r>
              <a:rPr lang="en-US" dirty="0" smtClean="0"/>
              <a:t>.”</a:t>
            </a:r>
          </a:p>
          <a:p>
            <a:r>
              <a:rPr lang="en-US" dirty="0" smtClean="0"/>
              <a:t>Job says this knowing all the while that the </a:t>
            </a:r>
            <a:r>
              <a:rPr lang="en-US" dirty="0" err="1" smtClean="0"/>
              <a:t>Sabeans</a:t>
            </a:r>
            <a:r>
              <a:rPr lang="en-US" dirty="0" smtClean="0"/>
              <a:t> stole his livestock and a series of calamities killed his family members.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Vertical </a:t>
            </a:r>
            <a:r>
              <a:rPr lang="en-US" b="1" i="1" dirty="0" err="1" smtClean="0"/>
              <a:t>vs</a:t>
            </a:r>
            <a:r>
              <a:rPr lang="en-US" b="1" dirty="0" smtClean="0"/>
              <a:t> Horizontal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Job has been given proximate causal explanations for all that has befallen him.</a:t>
            </a:r>
          </a:p>
          <a:p>
            <a:r>
              <a:rPr lang="en-US" dirty="0" smtClean="0"/>
              <a:t>Yet he turns to the ultimate causal explanation instead.</a:t>
            </a:r>
          </a:p>
          <a:p>
            <a:r>
              <a:rPr lang="en-US" dirty="0" smtClean="0"/>
              <a:t>He turns away from mere horizontal explanations to a vertical explanation.</a:t>
            </a:r>
          </a:p>
          <a:p>
            <a:r>
              <a:rPr lang="en-US" dirty="0" smtClean="0"/>
              <a:t>And he sees no contradiction between these two (2) perspectives on causality.</a:t>
            </a:r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The Apologetic Value of Sharks</a:t>
            </a:r>
            <a:endParaRPr lang="en-US" b="1" dirty="0"/>
          </a:p>
        </p:txBody>
      </p:sp>
      <p:pic>
        <p:nvPicPr>
          <p:cNvPr id="4" name="Content Placeholder 3" descr="Photo: Sun rays light the path of a great white shark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14500" y="1720056"/>
            <a:ext cx="5715000" cy="428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i="1" dirty="0" smtClean="0"/>
              <a:t>“Think outside the box, Job”</a:t>
            </a:r>
            <a:endParaRPr lang="en-US" b="1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world is full of wild creatures that seem to serve no meaningful purpose.</a:t>
            </a:r>
          </a:p>
          <a:p>
            <a:r>
              <a:rPr lang="en-US" dirty="0" smtClean="0"/>
              <a:t>Job has no more right to an explanation for his suffering than he does to an explanation for why the oceans are stocked with man-eating sharks.</a:t>
            </a:r>
          </a:p>
          <a:p>
            <a:r>
              <a:rPr lang="en-US" dirty="0" smtClean="0"/>
              <a:t>Or snakes, or crocodiles, or lions, tigers and bears!</a:t>
            </a:r>
            <a:endParaRPr 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A Theodicy of Wild Creatures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Wild creatures were God’s way of disabusing Job of his simplistic “</a:t>
            </a:r>
            <a:r>
              <a:rPr lang="en-US" i="1" dirty="0" smtClean="0"/>
              <a:t>tit for tat</a:t>
            </a:r>
            <a:r>
              <a:rPr lang="en-US" dirty="0" smtClean="0"/>
              <a:t>” notions of God’s justice and providence.</a:t>
            </a:r>
          </a:p>
          <a:p>
            <a:r>
              <a:rPr lang="en-US" dirty="0" smtClean="0"/>
              <a:t>We need to trust God to run history to the ground and establish justice in the earth according to God’s scales, not ours.</a:t>
            </a:r>
          </a:p>
          <a:p>
            <a:r>
              <a:rPr lang="en-US" dirty="0" smtClean="0"/>
              <a:t>Trusting in the Lord is the beginning of wisdom.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Why does the world need tigers?</a:t>
            </a:r>
            <a:endParaRPr lang="en-US" b="1" dirty="0"/>
          </a:p>
        </p:txBody>
      </p:sp>
      <p:pic>
        <p:nvPicPr>
          <p:cNvPr id="4" name="Content Placeholder 3" descr="Picture of a Bengal tiger drinking from pool of water  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14500" y="1958181"/>
            <a:ext cx="5715000" cy="381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I could live without these too…</a:t>
            </a:r>
            <a:endParaRPr lang="en-US" b="1" dirty="0"/>
          </a:p>
        </p:txBody>
      </p:sp>
      <p:pic>
        <p:nvPicPr>
          <p:cNvPr id="4" name="Content Placeholder 3" descr="Photo: A coiled prairie rattlesnake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14500" y="1720056"/>
            <a:ext cx="5715000" cy="428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And do we really need these?</a:t>
            </a:r>
            <a:endParaRPr lang="en-US" dirty="0"/>
          </a:p>
        </p:txBody>
      </p:sp>
      <p:pic>
        <p:nvPicPr>
          <p:cNvPr id="4" name="Content Placeholder 3" descr="http://upload.wikimedia.org/wikipedia/commons/thumb/d/dc/Mosquito_2007-2.jpg/640px-Mosquito_2007-2.jp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52600" y="1371600"/>
            <a:ext cx="53340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203</TotalTime>
  <Words>724</Words>
  <Application>Microsoft Office PowerPoint</Application>
  <PresentationFormat>On-screen Show (4:3)</PresentationFormat>
  <Paragraphs>57</Paragraphs>
  <Slides>16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Office Theme</vt:lpstr>
      <vt:lpstr>Theodicy</vt:lpstr>
      <vt:lpstr>The Freewill Theodicy</vt:lpstr>
      <vt:lpstr>Compatibilism</vt:lpstr>
      <vt:lpstr>Even we can predict ahead of time…</vt:lpstr>
      <vt:lpstr>Character determines destiny!</vt:lpstr>
      <vt:lpstr>We are morally responsible beings…</vt:lpstr>
      <vt:lpstr>Molinism</vt:lpstr>
      <vt:lpstr>Divine Determinism…</vt:lpstr>
      <vt:lpstr>The Cognitive Limitation Theodicy…</vt:lpstr>
      <vt:lpstr>Vertical vs Horizontal</vt:lpstr>
      <vt:lpstr>The Apologetic Value of Sharks</vt:lpstr>
      <vt:lpstr>“Think outside the box, Job”</vt:lpstr>
      <vt:lpstr>A Theodicy of Wild Creatures</vt:lpstr>
      <vt:lpstr>Why does the world need tigers?</vt:lpstr>
      <vt:lpstr>I could live without these too…</vt:lpstr>
      <vt:lpstr>And do we really need these?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Theodicy</dc:title>
  <dc:creator>Rev. Thomas E. Smith</dc:creator>
  <cp:lastModifiedBy>Thomas E Smith</cp:lastModifiedBy>
  <cp:revision>22</cp:revision>
  <dcterms:created xsi:type="dcterms:W3CDTF">2014-10-02T18:25:20Z</dcterms:created>
  <dcterms:modified xsi:type="dcterms:W3CDTF">2017-10-03T14:12:42Z</dcterms:modified>
</cp:coreProperties>
</file>